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6" r:id="rId5"/>
    <p:sldId id="264" r:id="rId6"/>
    <p:sldId id="267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4E79"/>
    <a:srgbClr val="C55A11"/>
    <a:srgbClr val="7DD8E7"/>
    <a:srgbClr val="FFD966"/>
    <a:srgbClr val="E862E2"/>
    <a:srgbClr val="5BD595"/>
    <a:srgbClr val="000000"/>
    <a:srgbClr val="7C7C7C"/>
    <a:srgbClr val="7B7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29" autoAdjust="0"/>
  </p:normalViewPr>
  <p:slideViewPr>
    <p:cSldViewPr snapToGrid="0">
      <p:cViewPr varScale="1">
        <p:scale>
          <a:sx n="84" d="100"/>
          <a:sy n="84" d="100"/>
        </p:scale>
        <p:origin x="14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0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98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1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81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6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0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72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56259"/>
          <a:stretch/>
        </p:blipFill>
        <p:spPr>
          <a:xfrm>
            <a:off x="0" y="-1"/>
            <a:ext cx="9144000" cy="521035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321482"/>
            <a:ext cx="4951562" cy="536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0" y="6321482"/>
            <a:ext cx="9144000" cy="536518"/>
            <a:chOff x="0" y="6321482"/>
            <a:chExt cx="9144000" cy="53651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Rectángulo 17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0" y="5210358"/>
            <a:ext cx="9144000" cy="1111124"/>
          </a:xfrm>
          <a:prstGeom prst="rect">
            <a:avLst/>
          </a:prstGeom>
          <a:solidFill>
            <a:srgbClr val="1B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83078" y="5331125"/>
            <a:ext cx="845388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NOMBRE DEL GRUPO</a:t>
            </a:r>
            <a:r>
              <a:rPr lang="es-ES" sz="1600" dirty="0" smtClean="0">
                <a:solidFill>
                  <a:schemeClr val="bg1"/>
                </a:solidFill>
              </a:rPr>
              <a:t>: Los Accesibles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INTEGRANTES DEL GRUPO</a:t>
            </a:r>
            <a:r>
              <a:rPr lang="es-ES" sz="1600" dirty="0" smtClean="0">
                <a:solidFill>
                  <a:schemeClr val="bg1"/>
                </a:solidFill>
              </a:rPr>
              <a:t>: Rosario </a:t>
            </a:r>
            <a:r>
              <a:rPr lang="es-ES" sz="1600" dirty="0" err="1" smtClean="0">
                <a:solidFill>
                  <a:schemeClr val="bg1"/>
                </a:solidFill>
              </a:rPr>
              <a:t>Gilly</a:t>
            </a:r>
            <a:r>
              <a:rPr lang="es-ES" sz="1600" dirty="0" smtClean="0">
                <a:solidFill>
                  <a:schemeClr val="bg1"/>
                </a:solidFill>
              </a:rPr>
              <a:t> / </a:t>
            </a:r>
            <a:r>
              <a:rPr lang="es-ES" sz="1600" dirty="0" err="1" smtClean="0">
                <a:solidFill>
                  <a:schemeClr val="bg1"/>
                </a:solidFill>
              </a:rPr>
              <a:t>Antonela</a:t>
            </a:r>
            <a:r>
              <a:rPr lang="es-ES" sz="1600" dirty="0" smtClean="0">
                <a:solidFill>
                  <a:schemeClr val="bg1"/>
                </a:solidFill>
              </a:rPr>
              <a:t> Abadía / </a:t>
            </a:r>
            <a:r>
              <a:rPr lang="es-ES" sz="1600" dirty="0" err="1" smtClean="0">
                <a:solidFill>
                  <a:schemeClr val="bg1"/>
                </a:solidFill>
              </a:rPr>
              <a:t>Damian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Fanucchi</a:t>
            </a:r>
            <a:r>
              <a:rPr lang="es-ES" sz="1600" dirty="0" smtClean="0">
                <a:solidFill>
                  <a:schemeClr val="bg1"/>
                </a:solidFill>
              </a:rPr>
              <a:t> / Santiago </a:t>
            </a:r>
            <a:r>
              <a:rPr lang="es-ES" sz="1600" dirty="0" err="1" smtClean="0">
                <a:solidFill>
                  <a:schemeClr val="bg1"/>
                </a:solidFill>
              </a:rPr>
              <a:t>Rios</a:t>
            </a:r>
            <a:r>
              <a:rPr lang="es-ES" sz="1600" dirty="0" smtClean="0">
                <a:solidFill>
                  <a:schemeClr val="bg1"/>
                </a:solidFill>
              </a:rPr>
              <a:t> / Luis Escobar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TEMA</a:t>
            </a:r>
            <a:r>
              <a:rPr lang="es-ES" sz="1600" dirty="0" smtClean="0">
                <a:solidFill>
                  <a:schemeClr val="bg1"/>
                </a:solidFill>
              </a:rPr>
              <a:t>: Centro Cultural Pasaje Dardo Rocha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23086" y="1287244"/>
            <a:ext cx="77790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ES" sz="1600" b="1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5. EQUIPAMIENTO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Adaptación mobiliaria ya sea de atención, exhibición, trabajo de taller, descanso,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Garantizar en todas las plantas baños accesibles para todas las personas.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70" y="2665822"/>
            <a:ext cx="2420410" cy="323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" y="2973010"/>
            <a:ext cx="2311400" cy="14561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" y="4475853"/>
            <a:ext cx="2311400" cy="17989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22" y="3140575"/>
            <a:ext cx="3943679" cy="23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19177" y="5660616"/>
            <a:ext cx="706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 CULTURAL PASAJE DARDO ROCHA – La Plata, Bs. As</a:t>
            </a:r>
            <a:r>
              <a:rPr lang="es-ES" sz="1400" b="1" dirty="0" smtClean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ES" sz="1400" b="1" dirty="0">
              <a:solidFill>
                <a:schemeClr val="accent5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" y="1205318"/>
            <a:ext cx="4444899" cy="19776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>
          <a:xfrm>
            <a:off x="3081528" y="2226885"/>
            <a:ext cx="5879592" cy="347305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11021" y="1394914"/>
            <a:ext cx="488782" cy="364358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95655" y="1303162"/>
            <a:ext cx="59084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OBSERVACIONES GENERALES</a:t>
            </a:r>
          </a:p>
          <a:p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Transporte público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Accesibilidad y estado en veredas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Estacionamiento reservado para discapacitados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Señalética informativa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Circulación interna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2" y="4550852"/>
            <a:ext cx="2971800" cy="1543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r="3180" b="6697"/>
          <a:stretch/>
        </p:blipFill>
        <p:spPr>
          <a:xfrm>
            <a:off x="4776383" y="3674972"/>
            <a:ext cx="3809292" cy="21395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0"/>
          <a:stretch/>
        </p:blipFill>
        <p:spPr>
          <a:xfrm>
            <a:off x="6871464" y="1770383"/>
            <a:ext cx="1841624" cy="15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1693130"/>
            <a:ext cx="7101345" cy="434190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375" y="970517"/>
            <a:ext cx="5908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6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ACCESO PRINCIPAL</a:t>
            </a:r>
          </a:p>
          <a:p>
            <a:r>
              <a:rPr lang="es-ES" sz="1400" dirty="0" smtClean="0">
                <a:solidFill>
                  <a:srgbClr val="7DD8E7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ACCESOS SECUNDARIOS</a:t>
            </a:r>
          </a:p>
          <a:p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95600" y="2407920"/>
            <a:ext cx="493776" cy="505968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900928" y="2407920"/>
            <a:ext cx="493776" cy="505968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205472" y="4767072"/>
            <a:ext cx="420624" cy="420624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992880" y="2407920"/>
            <a:ext cx="1377696" cy="505968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626096" y="3352800"/>
            <a:ext cx="566928" cy="1005840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353312" y="3140900"/>
            <a:ext cx="566928" cy="1382332"/>
          </a:xfrm>
          <a:prstGeom prst="rect">
            <a:avLst/>
          </a:prstGeom>
          <a:solidFill>
            <a:srgbClr val="7DD8E7">
              <a:alpha val="29020"/>
            </a:srgbClr>
          </a:solidFill>
          <a:ln w="28575">
            <a:solidFill>
              <a:srgbClr val="7DD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3724656" y="4977384"/>
            <a:ext cx="1804416" cy="505968"/>
          </a:xfrm>
          <a:prstGeom prst="rect">
            <a:avLst/>
          </a:prstGeom>
          <a:solidFill>
            <a:schemeClr val="accent6">
              <a:lumMod val="60000"/>
              <a:lumOff val="40000"/>
              <a:alpha val="2902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667511" y="5248301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667511" y="2237518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10800000">
            <a:off x="8055367" y="2240423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 rot="10800000">
            <a:off x="8055367" y="5248301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derecha 23"/>
          <p:cNvSpPr/>
          <p:nvPr/>
        </p:nvSpPr>
        <p:spPr>
          <a:xfrm rot="16200000">
            <a:off x="7450372" y="5921185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 rot="16200000">
            <a:off x="1343671" y="5839933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2597294" y="979975"/>
            <a:ext cx="590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D966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ACCESO A VEREDAS / RAMPAS</a:t>
            </a:r>
          </a:p>
          <a:p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Flecha derecha 26"/>
          <p:cNvSpPr/>
          <p:nvPr/>
        </p:nvSpPr>
        <p:spPr>
          <a:xfrm rot="5400000">
            <a:off x="7451366" y="1577306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 rot="5400000">
            <a:off x="1343671" y="1583420"/>
            <a:ext cx="445008" cy="2316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1693130"/>
            <a:ext cx="7101345" cy="43419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13888" y="2462784"/>
            <a:ext cx="432816" cy="420624"/>
          </a:xfrm>
          <a:prstGeom prst="rect">
            <a:avLst/>
          </a:prstGeom>
          <a:solidFill>
            <a:srgbClr val="E862E2">
              <a:alpha val="36863"/>
            </a:srgbClr>
          </a:solidFill>
          <a:ln w="57150">
            <a:solidFill>
              <a:srgbClr val="E86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919216" y="2462784"/>
            <a:ext cx="432816" cy="420624"/>
          </a:xfrm>
          <a:prstGeom prst="rect">
            <a:avLst/>
          </a:prstGeom>
          <a:solidFill>
            <a:srgbClr val="E862E2">
              <a:alpha val="30196"/>
            </a:srgbClr>
          </a:solidFill>
          <a:ln w="57150">
            <a:solidFill>
              <a:srgbClr val="E86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29368" y="2834640"/>
            <a:ext cx="432816" cy="420624"/>
          </a:xfrm>
          <a:prstGeom prst="rect">
            <a:avLst/>
          </a:prstGeom>
          <a:solidFill>
            <a:srgbClr val="E862E2">
              <a:alpha val="30196"/>
            </a:srgbClr>
          </a:solidFill>
          <a:ln w="57150">
            <a:solidFill>
              <a:srgbClr val="E86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187952" y="4340352"/>
            <a:ext cx="1170432" cy="579120"/>
          </a:xfrm>
          <a:prstGeom prst="rect">
            <a:avLst/>
          </a:prstGeom>
          <a:solidFill>
            <a:srgbClr val="E862E2">
              <a:alpha val="30196"/>
            </a:srgbClr>
          </a:solidFill>
          <a:ln w="57150">
            <a:solidFill>
              <a:srgbClr val="E86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193280" y="4340352"/>
            <a:ext cx="432816" cy="829056"/>
          </a:xfrm>
          <a:prstGeom prst="rect">
            <a:avLst/>
          </a:prstGeom>
          <a:solidFill>
            <a:srgbClr val="E862E2">
              <a:alpha val="30196"/>
            </a:srgbClr>
          </a:solidFill>
          <a:ln w="57150">
            <a:solidFill>
              <a:srgbClr val="E86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493520" y="2157984"/>
            <a:ext cx="298704" cy="475488"/>
          </a:xfrm>
          <a:prstGeom prst="rect">
            <a:avLst/>
          </a:prstGeom>
          <a:solidFill>
            <a:srgbClr val="FFD966">
              <a:alpha val="30196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432560" y="5029200"/>
            <a:ext cx="298704" cy="475488"/>
          </a:xfrm>
          <a:prstGeom prst="rect">
            <a:avLst/>
          </a:prstGeom>
          <a:solidFill>
            <a:srgbClr val="FFD966">
              <a:alpha val="30196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432560" y="3145536"/>
            <a:ext cx="408432" cy="1394437"/>
          </a:xfrm>
          <a:prstGeom prst="rect">
            <a:avLst/>
          </a:prstGeom>
          <a:solidFill>
            <a:srgbClr val="FFD966">
              <a:alpha val="30196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584448" y="5285232"/>
            <a:ext cx="2084832" cy="420624"/>
          </a:xfrm>
          <a:prstGeom prst="rect">
            <a:avLst/>
          </a:prstGeom>
          <a:solidFill>
            <a:srgbClr val="FFD966">
              <a:alpha val="30196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096512" y="2118233"/>
            <a:ext cx="1091184" cy="204343"/>
          </a:xfrm>
          <a:prstGeom prst="rect">
            <a:avLst/>
          </a:prstGeom>
          <a:solidFill>
            <a:srgbClr val="FFD966">
              <a:alpha val="30196"/>
            </a:srgbClr>
          </a:solidFill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951562" y="2883408"/>
            <a:ext cx="406822" cy="237744"/>
          </a:xfrm>
          <a:prstGeom prst="rect">
            <a:avLst/>
          </a:prstGeom>
          <a:solidFill>
            <a:srgbClr val="5BD595">
              <a:alpha val="29020"/>
            </a:srgbClr>
          </a:solidFill>
          <a:ln w="28575">
            <a:solidFill>
              <a:srgbClr val="5BD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3797362" y="4347949"/>
            <a:ext cx="284406" cy="420624"/>
          </a:xfrm>
          <a:prstGeom prst="rect">
            <a:avLst/>
          </a:prstGeom>
          <a:solidFill>
            <a:srgbClr val="5BD595">
              <a:alpha val="29020"/>
            </a:srgbClr>
          </a:solidFill>
          <a:ln w="28575">
            <a:solidFill>
              <a:srgbClr val="5BD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 rot="10800000">
            <a:off x="6766559" y="5225211"/>
            <a:ext cx="1511809" cy="10168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10800000">
            <a:off x="6766559" y="2322576"/>
            <a:ext cx="1511809" cy="10168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0375" y="1042858"/>
            <a:ext cx="5908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BD595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CIRCULACION VERTICAL /ASCENSORES</a:t>
            </a:r>
          </a:p>
          <a:p>
            <a:r>
              <a:rPr lang="es-ES" sz="1400" dirty="0" smtClean="0">
                <a:solidFill>
                  <a:srgbClr val="E862E2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CIRCULACION VERTICAL/ ESCALERAS</a:t>
            </a:r>
          </a:p>
          <a:p>
            <a:r>
              <a:rPr lang="es-ES" sz="1400" dirty="0" smtClean="0">
                <a:solidFill>
                  <a:srgbClr val="FFD966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CIRCULACION HORIZONTAL/ ESCALERAS Y RAMPAS</a:t>
            </a:r>
          </a:p>
          <a:p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H="1">
            <a:off x="1710683" y="4754880"/>
            <a:ext cx="2028063" cy="239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3733800" y="4754880"/>
            <a:ext cx="0" cy="235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3738746" y="4998720"/>
            <a:ext cx="1717174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V="1">
            <a:off x="5448300" y="4748819"/>
            <a:ext cx="0" cy="249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5455920" y="4754880"/>
            <a:ext cx="1485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4642104" y="4998720"/>
            <a:ext cx="9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 flipV="1">
            <a:off x="4637532" y="4271384"/>
            <a:ext cx="12954" cy="731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V="1">
            <a:off x="2388597" y="4271384"/>
            <a:ext cx="4553223" cy="24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2394713" y="3313302"/>
            <a:ext cx="2573" cy="982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V="1">
            <a:off x="2388596" y="3292488"/>
            <a:ext cx="4553223" cy="24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 flipV="1">
            <a:off x="6932291" y="3302120"/>
            <a:ext cx="2573" cy="982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 flipH="1">
            <a:off x="1811152" y="2866130"/>
            <a:ext cx="2028063" cy="239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5556389" y="2866130"/>
            <a:ext cx="20697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flipV="1">
            <a:off x="2397286" y="2890041"/>
            <a:ext cx="0" cy="429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 flipV="1">
            <a:off x="6932291" y="2883408"/>
            <a:ext cx="6050" cy="429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6" y="1743496"/>
            <a:ext cx="6393180" cy="348234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6673159" y="3822412"/>
            <a:ext cx="2225625" cy="30777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ACCESIBILIDAD ALTA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441449" y="3777274"/>
            <a:ext cx="3840480" cy="493776"/>
          </a:xfrm>
          <a:prstGeom prst="rect">
            <a:avLst/>
          </a:prstGeom>
          <a:solidFill>
            <a:schemeClr val="accent1">
              <a:lumMod val="50000"/>
              <a:alpha val="831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2441449" y="3237778"/>
            <a:ext cx="3840480" cy="493776"/>
          </a:xfrm>
          <a:prstGeom prst="rect">
            <a:avLst/>
          </a:prstGeom>
          <a:solidFill>
            <a:srgbClr val="1F4E79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441447" y="2648017"/>
            <a:ext cx="3840481" cy="493776"/>
          </a:xfrm>
          <a:prstGeom prst="rect">
            <a:avLst/>
          </a:prstGeom>
          <a:solidFill>
            <a:srgbClr val="1F4E79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6673159" y="3307688"/>
            <a:ext cx="2307772" cy="30777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ACCESIBILIDAD MEDIA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673158" y="2759115"/>
            <a:ext cx="2225625" cy="30777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ACCESIBILIDAD BAJA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6293" y="4038124"/>
            <a:ext cx="22256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PÚBLICA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2138" y="3407722"/>
            <a:ext cx="22256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SEMIPÚBLICA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34669" y="2834016"/>
            <a:ext cx="22256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PRIVADA</a:t>
            </a:r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23086" y="1287244"/>
            <a:ext cx="77790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PROPUESTA</a:t>
            </a:r>
          </a:p>
          <a:p>
            <a:endParaRPr lang="es-ES" b="1" u="sng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ES" sz="1600" b="1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ENTORNO INMEDIATO ACCESIBLE: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Difusión de la accesibilidad del edificio.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Adecuación de rampas y veredas.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Cartelería informativa.</a:t>
            </a: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04" y="3439113"/>
            <a:ext cx="4438396" cy="21756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" y="3439112"/>
            <a:ext cx="4475180" cy="21756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2" y="1051383"/>
            <a:ext cx="3046487" cy="2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0" y="966159"/>
            <a:ext cx="8349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ES" sz="1600" b="1" dirty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ACCESIBILIDAD A LA TOTALIDAD DEL EDIFICIO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Toda persona deberá poder recorrer de forma autónoma la totalidad del edificio. Adaptando y reparando accesos principales y alternativos garantizando la seguridad y accesibilidad al mismo.</a:t>
            </a: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6" y="2487119"/>
            <a:ext cx="4117114" cy="20469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16" y="2535819"/>
            <a:ext cx="1965960" cy="26212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" y="4476950"/>
            <a:ext cx="5305288" cy="17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86511" y="1144264"/>
            <a:ext cx="4715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s-ES" sz="1600" b="1" dirty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AREA DE ATENCION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Folletería de lectura fácil, en diversos formatos.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Personal capacitado para atender personas con discapacidad visual, auditiva e intelectual.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Maqueta táctil del edificio.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Señalética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didáctica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 smtClean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24" y="3969961"/>
            <a:ext cx="2711109" cy="20620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6511" y="4028569"/>
            <a:ext cx="5249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s-ES" sz="1600" b="1" dirty="0"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SEÑALIZACION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Incorporar diferentes recorridos con distinción en cartelería, incorporando suelo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táctil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adhesivo y dispositivos de audio guía.</a:t>
            </a:r>
          </a:p>
          <a:p>
            <a:endParaRPr lang="es-ES" sz="1600" dirty="0">
              <a:solidFill>
                <a:schemeClr val="bg1">
                  <a:lumMod val="50000"/>
                </a:schemeClr>
              </a:solidFill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b="1" u="sng" dirty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b="1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b="1" dirty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" sz="1600" b="1" dirty="0" smtClean="0">
              <a:latin typeface="Swis721 Hv BT" panose="020B08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3" y="1147526"/>
            <a:ext cx="3552413" cy="26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338</Words>
  <Application>Microsoft Office PowerPoint</Application>
  <PresentationFormat>Presentación en pantalla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Swis721 Hv BT</vt:lpstr>
      <vt:lpstr>Swis721 Lt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26</cp:revision>
  <dcterms:created xsi:type="dcterms:W3CDTF">2018-09-07T13:35:32Z</dcterms:created>
  <dcterms:modified xsi:type="dcterms:W3CDTF">2018-09-07T18:08:09Z</dcterms:modified>
</cp:coreProperties>
</file>